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2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2.xml" ContentType="application/vnd.openxmlformats-officedocument.drawingml.chartshape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3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4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64" r:id="rId2"/>
    <p:sldId id="268" r:id="rId3"/>
    <p:sldId id="269" r:id="rId4"/>
    <p:sldId id="257" r:id="rId5"/>
    <p:sldId id="258" r:id="rId6"/>
    <p:sldId id="259" r:id="rId7"/>
    <p:sldId id="260" r:id="rId8"/>
    <p:sldId id="270" r:id="rId9"/>
    <p:sldId id="271" r:id="rId10"/>
    <p:sldId id="263" r:id="rId11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433" autoAdjust="0"/>
  </p:normalViewPr>
  <p:slideViewPr>
    <p:cSldViewPr snapToGrid="0">
      <p:cViewPr varScale="1">
        <p:scale>
          <a:sx n="113" d="100"/>
          <a:sy n="113" d="100"/>
        </p:scale>
        <p:origin x="39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4.xlsx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2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6.xlsx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chartUserShapes" Target="../drawings/drawing3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9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17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Кол-во </c:v>
                </c:pt>
              </c:strCache>
            </c:strRef>
          </c:tx>
          <c:explosion val="10"/>
          <c:dPt>
            <c:idx val="0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rgbClr val="C000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2"/>
              <c:layout>
                <c:manualLayout>
                  <c:x val="1.8709587853517104E-2"/>
                  <c:y val="-1.886792452830188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solidFill>
                  <a:srgbClr val="002060"/>
                </a:solidFill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rgbClr val="002060"/>
                    </a:solidFill>
                    <a:latin typeface="+mj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4"/>
                <c:pt idx="0">
                  <c:v>Орфанные</c:v>
                </c:pt>
                <c:pt idx="1">
                  <c:v>Высокозатратные</c:v>
                </c:pt>
                <c:pt idx="2">
                  <c:v>Круг Добра</c:v>
                </c:pt>
                <c:pt idx="3">
                  <c:v>Иные орфанные</c:v>
                </c:pt>
              </c:strCache>
            </c:strRef>
          </c:cat>
          <c:val>
            <c:numRef>
              <c:f>Лист1!$B$2:$B$5</c:f>
              <c:numCache>
                <c:formatCode>#,##0</c:formatCode>
                <c:ptCount val="4"/>
                <c:pt idx="0" formatCode="General">
                  <c:v>306</c:v>
                </c:pt>
                <c:pt idx="1">
                  <c:v>2262</c:v>
                </c:pt>
                <c:pt idx="2" formatCode="General">
                  <c:v>46</c:v>
                </c:pt>
                <c:pt idx="3" formatCode="General">
                  <c:v>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rgbClr val="002060"/>
              </a:solidFill>
              <a:latin typeface="+mj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>
      <a:outerShdw blurRad="50800" dist="38100" dir="2700000" algn="tl" rotWithShape="0">
        <a:prstClr val="black">
          <a:alpha val="40000"/>
        </a:prstClr>
      </a:outerShdw>
    </a:effectLst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>
                <a:solidFill>
                  <a:srgbClr val="002060"/>
                </a:solidFill>
                <a:latin typeface="+mj-lt"/>
              </a:rPr>
              <a:t>ОРФАННЫЕ Заболевания</a:t>
            </a:r>
            <a:endParaRPr lang="ru-RU" dirty="0">
              <a:solidFill>
                <a:srgbClr val="002060"/>
              </a:solidFill>
              <a:latin typeface="+mj-lt"/>
            </a:endParaRPr>
          </a:p>
        </c:rich>
      </c:tx>
      <c:layout/>
      <c:overlay val="0"/>
      <c:spPr>
        <a:noFill/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Кол-во</c:v>
                </c:pt>
              </c:strCache>
            </c:strRef>
          </c:tx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39700" h="139700" prst="divot"/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39700" h="139700" prst="divot"/>
              </a:sp3d>
            </c:spPr>
          </c:dPt>
          <c:dLbls>
            <c:spPr>
              <a:solidFill>
                <a:prstClr val="white"/>
              </a:solidFill>
              <a:ln>
                <a:solidFill>
                  <a:srgbClr val="002060"/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rgbClr val="002060"/>
                    </a:solidFill>
                    <a:latin typeface="+mj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КСГ_КС</c:v>
                </c:pt>
                <c:pt idx="1">
                  <c:v>КСГ_ДС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12</c:v>
                </c:pt>
                <c:pt idx="1">
                  <c:v>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93375423966661308"/>
          <c:w val="1"/>
          <c:h val="5.250134017115230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rgbClr val="002060"/>
              </a:solidFill>
              <a:latin typeface="+mj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>
      <a:outerShdw blurRad="50800" dist="38100" dir="2700000" algn="tl" rotWithShape="0">
        <a:prstClr val="black">
          <a:alpha val="40000"/>
        </a:prstClr>
      </a:outerShdw>
    </a:effectLst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>
                <a:solidFill>
                  <a:srgbClr val="002060"/>
                </a:solidFill>
                <a:latin typeface="+mj-lt"/>
              </a:rPr>
              <a:t>ВЫСОКОЗАТРАТНЫЕ Нозологии</a:t>
            </a:r>
            <a:endParaRPr lang="ru-RU" dirty="0">
              <a:solidFill>
                <a:srgbClr val="002060"/>
              </a:solidFill>
              <a:latin typeface="+mj-lt"/>
            </a:endParaRPr>
          </a:p>
        </c:rich>
      </c:tx>
      <c:layout/>
      <c:overlay val="0"/>
      <c:spPr>
        <a:noFill/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ВЗН</c:v>
                </c:pt>
              </c:strCache>
            </c:strRef>
          </c:tx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39700" h="139700" prst="divot"/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39700" h="139700" prst="divot"/>
              </a:sp3d>
            </c:spPr>
          </c:dPt>
          <c:dLbls>
            <c:spPr>
              <a:solidFill>
                <a:prstClr val="white"/>
              </a:solidFill>
              <a:ln>
                <a:solidFill>
                  <a:srgbClr val="002060"/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rgbClr val="002060"/>
                    </a:solidFill>
                    <a:latin typeface="+mj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КСГ_КС</c:v>
                </c:pt>
                <c:pt idx="1">
                  <c:v>КСГ_ДС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34</c:v>
                </c:pt>
                <c:pt idx="1">
                  <c:v>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93937808843614468"/>
          <c:w val="1"/>
          <c:h val="4.687749140162061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rgbClr val="002060"/>
              </a:solidFill>
              <a:latin typeface="+mj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>
      <a:outerShdw blurRad="50800" dist="38100" dir="2700000" algn="tl" rotWithShape="0">
        <a:prstClr val="black">
          <a:alpha val="40000"/>
        </a:prstClr>
      </a:outerShdw>
    </a:effectLst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>
                <a:solidFill>
                  <a:srgbClr val="002060"/>
                </a:solidFill>
                <a:latin typeface="+mj-lt"/>
              </a:rPr>
              <a:t>ОРФАННЫЕ Заболевания</a:t>
            </a:r>
            <a:endParaRPr lang="ru-RU" dirty="0">
              <a:solidFill>
                <a:srgbClr val="002060"/>
              </a:solidFill>
              <a:latin typeface="+mj-lt"/>
            </a:endParaRPr>
          </a:p>
        </c:rich>
      </c:tx>
      <c:layout/>
      <c:overlay val="0"/>
      <c:spPr>
        <a:noFill/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14746165759525162"/>
          <c:y val="0.11893721361282004"/>
          <c:w val="0.67390556588554207"/>
          <c:h val="0.6933457526134239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Кол-во</c:v>
                </c:pt>
              </c:strCache>
            </c:strRef>
          </c:tx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39700" h="139700" prst="divot"/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39700" h="139700" prst="divot"/>
              </a:sp3d>
            </c:spPr>
          </c:dPt>
          <c:dLbls>
            <c:dLbl>
              <c:idx val="0"/>
              <c:layout>
                <c:manualLayout>
                  <c:x val="8.0154305804455053E-2"/>
                  <c:y val="5.0396207261527097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2913749268495536"/>
                  <c:y val="-4.1233260486704011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prstClr val="white"/>
              </a:solidFill>
              <a:ln>
                <a:solidFill>
                  <a:srgbClr val="002060"/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rgbClr val="002060"/>
                    </a:solidFill>
                    <a:latin typeface="+mj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Лист1!$A$2:$A$3</c:f>
              <c:strCache>
                <c:ptCount val="2"/>
                <c:pt idx="0">
                  <c:v>Пациент_КС</c:v>
                </c:pt>
                <c:pt idx="1">
                  <c:v>Пациент_ДС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92</c:v>
                </c:pt>
                <c:pt idx="1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93375423966661308"/>
          <c:w val="1"/>
          <c:h val="5.250134017115230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rgbClr val="002060"/>
              </a:solidFill>
              <a:latin typeface="+mj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>
      <a:outerShdw blurRad="50800" dist="38100" dir="2700000" algn="tl" rotWithShape="0">
        <a:prstClr val="black">
          <a:alpha val="40000"/>
        </a:prstClr>
      </a:outerShdw>
    </a:effectLst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>
                <a:solidFill>
                  <a:srgbClr val="002060"/>
                </a:solidFill>
                <a:latin typeface="+mj-lt"/>
              </a:rPr>
              <a:t>ВЫСОКОЗАТРАТНЫЕ Нозологии</a:t>
            </a:r>
            <a:endParaRPr lang="ru-RU" dirty="0">
              <a:solidFill>
                <a:srgbClr val="002060"/>
              </a:solidFill>
              <a:latin typeface="+mj-lt"/>
            </a:endParaRPr>
          </a:p>
        </c:rich>
      </c:tx>
      <c:layout/>
      <c:overlay val="0"/>
      <c:spPr>
        <a:noFill/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ВЗН</c:v>
                </c:pt>
              </c:strCache>
            </c:strRef>
          </c:tx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39700" h="139700" prst="divot"/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39700" h="139700" prst="divot"/>
              </a:sp3d>
            </c:spPr>
          </c:dPt>
          <c:dLbls>
            <c:dLbl>
              <c:idx val="0"/>
              <c:layout>
                <c:manualLayout>
                  <c:x val="7.0767156725744351E-2"/>
                  <c:y val="2.9779577018174935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7.0767156725744393E-2"/>
                  <c:y val="-4.8105470567821336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prstClr val="white"/>
              </a:solidFill>
              <a:ln>
                <a:solidFill>
                  <a:srgbClr val="002060"/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rgbClr val="002060"/>
                    </a:solidFill>
                    <a:latin typeface="+mj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Лист1!$A$2:$A$3</c:f>
              <c:strCache>
                <c:ptCount val="2"/>
                <c:pt idx="0">
                  <c:v>Пациент_КС</c:v>
                </c:pt>
                <c:pt idx="1">
                  <c:v>Пациент_ДС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250</c:v>
                </c:pt>
                <c:pt idx="1">
                  <c:v>186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93937808843614468"/>
          <c:w val="1"/>
          <c:h val="4.687749140162061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rgbClr val="002060"/>
              </a:solidFill>
              <a:latin typeface="+mj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>
      <a:outerShdw blurRad="50800" dist="38100" dir="2700000" algn="tl" rotWithShape="0">
        <a:prstClr val="black">
          <a:alpha val="40000"/>
        </a:prstClr>
      </a:outerShdw>
    </a:effectLst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>
                <a:solidFill>
                  <a:srgbClr val="002060"/>
                </a:solidFill>
                <a:latin typeface="+mj-lt"/>
              </a:rPr>
              <a:t>ОРФАННЫЕ Заболевания</a:t>
            </a:r>
            <a:endParaRPr lang="ru-RU" dirty="0">
              <a:solidFill>
                <a:srgbClr val="002060"/>
              </a:solidFill>
              <a:latin typeface="+mj-lt"/>
            </a:endParaRPr>
          </a:p>
        </c:rich>
      </c:tx>
      <c:layout/>
      <c:overlay val="0"/>
      <c:spPr>
        <a:noFill/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spPr>
            <a:ln>
              <a:solidFill>
                <a:schemeClr val="bg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39700" h="139700" prst="divot"/>
            </a:sp3d>
          </c:spPr>
          <c:dPt>
            <c:idx val="0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bg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39700" h="139700" prst="divot"/>
              </a:sp3d>
            </c:spPr>
          </c:dPt>
          <c:dPt>
            <c:idx val="1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bg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39700" h="139700" prst="divot"/>
              </a:sp3d>
            </c:spPr>
          </c:dPt>
          <c:dLbls>
            <c:dLbl>
              <c:idx val="0"/>
              <c:layout>
                <c:manualLayout>
                  <c:x val="-0.23378339192966055"/>
                  <c:y val="2.748893051095334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23 388,0 </a:t>
                    </a:r>
                    <a:r>
                      <a:rPr lang="ru-RU" dirty="0" err="1" smtClean="0"/>
                      <a:t>тыс.руб</a:t>
                    </a:r>
                    <a:r>
                      <a:rPr lang="ru-RU" dirty="0" smtClean="0"/>
                      <a:t>.</a:t>
                    </a:r>
                    <a:endParaRPr lang="ru-RU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6842316564627126"/>
                      <c:h val="0.12217905696683375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0.23267013768237646"/>
                  <c:y val="-6.299525907690889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268,9 </a:t>
                    </a:r>
                    <a:r>
                      <a:rPr lang="ru-RU" dirty="0" err="1" smtClean="0"/>
                      <a:t>тыс.руб</a:t>
                    </a:r>
                    <a:r>
                      <a:rPr lang="ru-RU" dirty="0" smtClean="0"/>
                      <a:t>.</a:t>
                    </a:r>
                    <a:endParaRPr lang="ru-RU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4392736463091322"/>
                      <c:h val="0.10693790191606596"/>
                    </c:manualLayout>
                  </c15:layout>
                </c:ext>
              </c:extLst>
            </c:dLbl>
            <c:spPr>
              <a:solidFill>
                <a:prstClr val="white"/>
              </a:solidFill>
              <a:ln>
                <a:solidFill>
                  <a:srgbClr val="002060"/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rgbClr val="002060"/>
                    </a:solidFill>
                    <a:latin typeface="+mj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Лист1!$A$2:$A$3</c:f>
              <c:strCache>
                <c:ptCount val="2"/>
                <c:pt idx="0">
                  <c:v>КС</c:v>
                </c:pt>
                <c:pt idx="1">
                  <c:v>ДС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23.4</c:v>
                </c:pt>
                <c:pt idx="1">
                  <c:v>0.26800000000000002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Случаи</c:v>
                </c:pt>
              </c:strCache>
            </c:strRef>
          </c:tx>
          <c:spPr>
            <a:ln>
              <a:solidFill>
                <a:schemeClr val="bg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39700" h="139700" prst="divot"/>
            </a:sp3d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bg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39700" h="139700" prst="divot"/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bg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39700" h="139700" prst="divot"/>
              </a:sp3d>
            </c:spPr>
          </c:dPt>
          <c:dLbls>
            <c:dLbl>
              <c:idx val="0"/>
              <c:layout>
                <c:manualLayout>
                  <c:x val="0.20929179848941024"/>
                  <c:y val="-1.3744420162234747E-2"/>
                </c:manualLayout>
              </c:layout>
              <c:spPr>
                <a:solidFill>
                  <a:prstClr val="white"/>
                </a:solidFill>
                <a:ln>
                  <a:solidFill>
                    <a:srgbClr val="002060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4000" b="0" i="0" u="none" strike="noStrike" kern="1200" baseline="0">
                      <a:solidFill>
                        <a:srgbClr val="0070C0"/>
                      </a:solidFill>
                      <a:latin typeface="+mj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/>
                </c:ext>
              </c:extLst>
            </c:dLbl>
            <c:dLbl>
              <c:idx val="1"/>
              <c:layout>
                <c:manualLayout>
                  <c:x val="-0.14472305214693273"/>
                  <c:y val="-3.6651787099292434E-2"/>
                </c:manualLayout>
              </c:layout>
              <c:spPr>
                <a:solidFill>
                  <a:prstClr val="white"/>
                </a:solidFill>
                <a:ln>
                  <a:solidFill>
                    <a:srgbClr val="002060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4000" b="0" i="0" u="none" strike="noStrike" kern="1200" baseline="0">
                      <a:solidFill>
                        <a:schemeClr val="accent2">
                          <a:lumMod val="50000"/>
                        </a:schemeClr>
                      </a:solidFill>
                      <a:latin typeface="+mj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/>
                </c:ext>
              </c:extLst>
            </c:dLbl>
            <c:spPr>
              <a:solidFill>
                <a:prstClr val="white"/>
              </a:solidFill>
              <a:ln>
                <a:solidFill>
                  <a:srgbClr val="002060"/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rgbClr val="002060"/>
                    </a:solidFill>
                    <a:latin typeface="+mj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Лист1!$A$2:$A$3</c:f>
              <c:strCache>
                <c:ptCount val="2"/>
                <c:pt idx="0">
                  <c:v>КС</c:v>
                </c:pt>
                <c:pt idx="1">
                  <c:v>ДС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130</c:v>
                </c:pt>
                <c:pt idx="1">
                  <c:v>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566973901463324E-4"/>
          <c:y val="0.91485151336527615"/>
          <c:w val="0.99904330260985363"/>
          <c:h val="7.14040664724891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rgbClr val="002060"/>
              </a:solidFill>
              <a:latin typeface="+mj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>
      <a:outerShdw blurRad="50800" dist="38100" dir="2700000" algn="tl" rotWithShape="0">
        <a:prstClr val="black">
          <a:alpha val="40000"/>
        </a:prstClr>
      </a:outerShdw>
    </a:effectLst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>
                <a:solidFill>
                  <a:srgbClr val="002060"/>
                </a:solidFill>
                <a:latin typeface="+mj-lt"/>
              </a:rPr>
              <a:t>ВЫСОКОЗАТРАТНЫЕ Нозологии</a:t>
            </a:r>
            <a:endParaRPr lang="ru-RU" dirty="0">
              <a:solidFill>
                <a:srgbClr val="002060"/>
              </a:solidFill>
              <a:latin typeface="+mj-lt"/>
            </a:endParaRPr>
          </a:p>
        </c:rich>
      </c:tx>
      <c:layout/>
      <c:overlay val="0"/>
      <c:spPr>
        <a:noFill/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17637982460402002"/>
          <c:y val="0.15329826401840671"/>
          <c:w val="0.66935491313697193"/>
          <c:h val="0.6933457526134239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Сумма</c:v>
                </c:pt>
              </c:strCache>
            </c:strRef>
          </c:tx>
          <c:spPr>
            <a:ln>
              <a:solidFill>
                <a:schemeClr val="bg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39700" h="139700" prst="divot"/>
            </a:sp3d>
          </c:spPr>
          <c:dPt>
            <c:idx val="0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bg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39700" h="139700" prst="divot"/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bg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39700" h="139700" prst="divot"/>
              </a:sp3d>
            </c:spPr>
          </c:dPt>
          <c:dLbls>
            <c:dLbl>
              <c:idx val="0"/>
              <c:layout>
                <c:manualLayout>
                  <c:x val="0.10172778779325752"/>
                  <c:y val="7.330357419858470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44</a:t>
                    </a:r>
                    <a:r>
                      <a:rPr lang="ru-RU" baseline="0" dirty="0" smtClean="0"/>
                      <a:t> 271,0 </a:t>
                    </a:r>
                    <a:r>
                      <a:rPr lang="ru-RU" baseline="0" dirty="0" err="1" smtClean="0"/>
                      <a:t>тыс.руб</a:t>
                    </a:r>
                    <a:r>
                      <a:rPr lang="ru-RU" baseline="0" dirty="0" smtClean="0"/>
                      <a:t>.</a:t>
                    </a:r>
                    <a:endParaRPr lang="ru-RU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7087144425075186"/>
                      <c:h val="0.15733410917759305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-0.17360068134284162"/>
                  <c:y val="-8.3611889320260868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</a:t>
                    </a:r>
                    <a:r>
                      <a:rPr lang="ru-RU" baseline="0" dirty="0" smtClean="0"/>
                      <a:t> 611,0 </a:t>
                    </a:r>
                    <a:r>
                      <a:rPr lang="ru-RU" baseline="0" dirty="0" err="1" smtClean="0"/>
                      <a:t>тыс.руб</a:t>
                    </a:r>
                    <a:r>
                      <a:rPr lang="ru-RU" baseline="0" dirty="0" smtClean="0"/>
                      <a:t>.</a:t>
                    </a:r>
                    <a:endParaRPr lang="ru-RU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283359252849275"/>
                      <c:h val="0.10235642852865441"/>
                    </c:manualLayout>
                  </c15:layout>
                </c:ext>
              </c:extLst>
            </c:dLbl>
            <c:spPr>
              <a:solidFill>
                <a:prstClr val="white"/>
              </a:solidFill>
              <a:ln>
                <a:solidFill>
                  <a:srgbClr val="002060"/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rgbClr val="002060"/>
                    </a:solidFill>
                    <a:latin typeface="+mj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Лист1!$A$2:$A$3</c:f>
              <c:strCache>
                <c:ptCount val="2"/>
                <c:pt idx="0">
                  <c:v>КС</c:v>
                </c:pt>
                <c:pt idx="1">
                  <c:v>ДС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44.3</c:v>
                </c:pt>
                <c:pt idx="1">
                  <c:v>5.6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Случаев</c:v>
                </c:pt>
              </c:strCache>
            </c:strRef>
          </c:tx>
          <c:spPr>
            <a:ln>
              <a:solidFill>
                <a:schemeClr val="bg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39700" h="139700" prst="divot"/>
            </a:sp3d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bg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39700" h="139700" prst="divot"/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bg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39700" h="139700" prst="divot"/>
              </a:sp3d>
            </c:spPr>
          </c:dPt>
          <c:dLbls>
            <c:dLbl>
              <c:idx val="0"/>
              <c:layout>
                <c:manualLayout>
                  <c:x val="6.8555683078064852E-2"/>
                  <c:y val="-9.621094113564263E-2"/>
                </c:manualLayout>
              </c:layout>
              <c:spPr>
                <a:solidFill>
                  <a:prstClr val="white"/>
                </a:solidFill>
                <a:ln>
                  <a:solidFill>
                    <a:srgbClr val="002060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4000" b="0" i="0" u="none" strike="noStrike" kern="1200" baseline="0">
                      <a:solidFill>
                        <a:srgbClr val="0070C0"/>
                      </a:solidFill>
                      <a:latin typeface="+mj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/>
                </c:ext>
              </c:extLst>
            </c:dLbl>
            <c:dLbl>
              <c:idx val="1"/>
              <c:layout>
                <c:manualLayout>
                  <c:x val="-8.4035998611821427E-2"/>
                  <c:y val="8.7047994360819531E-2"/>
                </c:manualLayout>
              </c:layout>
              <c:spPr>
                <a:solidFill>
                  <a:prstClr val="white"/>
                </a:solidFill>
                <a:ln>
                  <a:solidFill>
                    <a:srgbClr val="002060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4000" b="0" i="0" u="none" strike="noStrike" kern="1200" baseline="0">
                      <a:solidFill>
                        <a:schemeClr val="accent2">
                          <a:lumMod val="50000"/>
                        </a:schemeClr>
                      </a:solidFill>
                      <a:latin typeface="+mj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/>
                </c:ext>
              </c:extLst>
            </c:dLbl>
            <c:spPr>
              <a:solidFill>
                <a:prstClr val="white"/>
              </a:solidFill>
              <a:ln>
                <a:solidFill>
                  <a:srgbClr val="002060"/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4000" b="0" i="0" u="none" strike="noStrike" kern="1200" baseline="0">
                    <a:solidFill>
                      <a:srgbClr val="002060"/>
                    </a:solidFill>
                    <a:latin typeface="+mj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Лист1!$A$2:$A$3</c:f>
              <c:strCache>
                <c:ptCount val="2"/>
                <c:pt idx="0">
                  <c:v>КС</c:v>
                </c:pt>
                <c:pt idx="1">
                  <c:v>ДС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433</c:v>
                </c:pt>
                <c:pt idx="1">
                  <c:v>493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92334293158020431"/>
          <c:w val="1"/>
          <c:h val="7.665706841979572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rgbClr val="002060"/>
              </a:solidFill>
              <a:latin typeface="+mj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>
      <a:outerShdw blurRad="50800" dist="38100" dir="2700000" algn="tl" rotWithShape="0">
        <a:prstClr val="black">
          <a:alpha val="40000"/>
        </a:prstClr>
      </a:outerShdw>
    </a:effectLst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>
                <a:solidFill>
                  <a:srgbClr val="002060"/>
                </a:solidFill>
                <a:latin typeface="+mj-lt"/>
              </a:rPr>
              <a:t>ОРФАННЫЕ Заболевания</a:t>
            </a:r>
            <a:endParaRPr lang="ru-RU" dirty="0">
              <a:solidFill>
                <a:srgbClr val="002060"/>
              </a:solidFill>
              <a:latin typeface="+mj-lt"/>
            </a:endParaRPr>
          </a:p>
        </c:rich>
      </c:tx>
      <c:layout/>
      <c:overlay val="0"/>
      <c:spPr>
        <a:noFill/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5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4491593440250155E-2"/>
          <c:y val="9.7883178922047856E-2"/>
          <c:w val="0.9510168131194997"/>
          <c:h val="0.7648057347059956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Средняя стоимость</c:v>
                </c:pt>
              </c:strCache>
            </c:strRef>
          </c:tx>
          <c:spPr>
            <a:solidFill>
              <a:schemeClr val="accent1"/>
            </a:solidFill>
            <a:ln w="25400">
              <a:solidFill>
                <a:srgbClr val="00206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contourW="25400">
              <a:contourClr>
                <a:srgbClr val="002060"/>
              </a:contourClr>
            </a:sp3d>
          </c:spPr>
          <c:invertIfNegative val="0"/>
          <c:dLbls>
            <c:dLbl>
              <c:idx val="0"/>
              <c:layout>
                <c:manualLayout>
                  <c:x val="0.14917606913606912"/>
                  <c:y val="0.1007924145230541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930637773715911"/>
                      <c:h val="0.10156242672348174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-8.1637701715137215E-17"/>
                  <c:y val="-2.51981036307635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488648838937179"/>
                      <c:h val="0.11988832027312796"/>
                    </c:manualLayout>
                  </c15:layout>
                </c:ext>
              </c:extLst>
            </c:dLbl>
            <c:spPr>
              <a:solidFill>
                <a:prstClr val="white"/>
              </a:solidFill>
              <a:ln>
                <a:solidFill>
                  <a:srgbClr val="002060"/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rgbClr val="002060"/>
                    </a:solidFill>
                    <a:latin typeface="+mj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Стоимость_КС</c:v>
                </c:pt>
                <c:pt idx="1">
                  <c:v>Стоимость_ДС</c:v>
                </c:pt>
              </c:strCache>
            </c:strRef>
          </c:cat>
          <c:val>
            <c:numRef>
              <c:f>Лист1!$B$2:$B$3</c:f>
              <c:numCache>
                <c:formatCode>#\ ##0.0\ "₽";\-#\ ##0.0\ "₽"</c:formatCode>
                <c:ptCount val="2"/>
                <c:pt idx="0">
                  <c:v>179910.1</c:v>
                </c:pt>
                <c:pt idx="1">
                  <c:v>15819.7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КОЛ-ВО ПАЦИЕНТОВ</c:v>
                </c:pt>
              </c:strCache>
            </c:strRef>
          </c:tx>
          <c:spPr>
            <a:solidFill>
              <a:schemeClr val="accent2"/>
            </a:solidFill>
            <a:ln w="25400">
              <a:solidFill>
                <a:schemeClr val="lt1"/>
              </a:solidFill>
            </a:ln>
            <a:effectLst/>
            <a:sp3d contourW="25400">
              <a:contourClr>
                <a:schemeClr val="lt1"/>
              </a:contourClr>
            </a:sp3d>
          </c:spPr>
          <c:invertIfNegative val="0"/>
          <c:dLbls>
            <c:spPr>
              <a:solidFill>
                <a:prstClr val="white"/>
              </a:solidFill>
              <a:ln>
                <a:solidFill>
                  <a:srgbClr val="002060"/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rgbClr val="C00000"/>
                    </a:solidFill>
                    <a:latin typeface="+mj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Стоимость_КС</c:v>
                </c:pt>
                <c:pt idx="1">
                  <c:v>Стоимость_ДС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130</c:v>
                </c:pt>
                <c:pt idx="1">
                  <c:v>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shape val="box"/>
        <c:axId val="484465112"/>
        <c:axId val="484465504"/>
        <c:axId val="0"/>
      </c:bar3DChart>
      <c:catAx>
        <c:axId val="4844651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rgbClr val="002060"/>
                </a:solidFill>
                <a:latin typeface="+mj-lt"/>
                <a:ea typeface="+mn-ea"/>
                <a:cs typeface="+mn-cs"/>
              </a:defRPr>
            </a:pPr>
            <a:endParaRPr lang="ru-RU"/>
          </a:p>
        </c:txPr>
        <c:crossAx val="484465504"/>
        <c:crosses val="autoZero"/>
        <c:auto val="1"/>
        <c:lblAlgn val="ctr"/>
        <c:lblOffset val="100"/>
        <c:noMultiLvlLbl val="0"/>
      </c:catAx>
      <c:valAx>
        <c:axId val="48446550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\ ##0.0\ &quot;₽&quot;;\-#\ ##0.0\ &quot;₽&quot;" sourceLinked="1"/>
        <c:majorTickMark val="out"/>
        <c:minorTickMark val="none"/>
        <c:tickLblPos val="nextTo"/>
        <c:crossAx val="4844651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rgbClr val="002060"/>
              </a:solidFill>
              <a:latin typeface="+mj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>
      <a:outerShdw blurRad="50800" dist="38100" dir="2700000" algn="tl" rotWithShape="0">
        <a:prstClr val="black">
          <a:alpha val="40000"/>
        </a:prstClr>
      </a:outerShdw>
    </a:effectLst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>
                <a:solidFill>
                  <a:srgbClr val="002060"/>
                </a:solidFill>
                <a:latin typeface="+mj-lt"/>
              </a:rPr>
              <a:t>ВЫСОКОЗАТРАТНЫЕ Нозологии</a:t>
            </a:r>
            <a:endParaRPr lang="ru-RU" dirty="0">
              <a:solidFill>
                <a:srgbClr val="002060"/>
              </a:solidFill>
              <a:latin typeface="+mj-lt"/>
            </a:endParaRPr>
          </a:p>
        </c:rich>
      </c:tx>
      <c:layout/>
      <c:overlay val="0"/>
      <c:spPr>
        <a:noFill/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5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4326210124474622E-2"/>
          <c:y val="9.7883178922047856E-2"/>
          <c:w val="0.95134757975105078"/>
          <c:h val="0.7590330782378571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Средняя стоимость</c:v>
                </c:pt>
              </c:strCache>
            </c:strRef>
          </c:tx>
          <c:spPr>
            <a:solidFill>
              <a:srgbClr val="92D050"/>
            </a:solidFill>
            <a:ln w="25400">
              <a:solidFill>
                <a:schemeClr val="accent6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contourW="25400">
              <a:contourClr>
                <a:schemeClr val="accent6">
                  <a:lumMod val="50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0.17470641816668139"/>
                  <c:y val="4.5814733874115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5956506756226125"/>
                      <c:h val="9.0902745060125523E-2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1.2163105062237311E-2"/>
                  <c:y val="-6.64313641174675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857077682103971"/>
                      <c:h val="0.10464716522236019"/>
                    </c:manualLayout>
                  </c15:layout>
                </c:ext>
              </c:extLst>
            </c:dLbl>
            <c:spPr>
              <a:solidFill>
                <a:prstClr val="white"/>
              </a:solidFill>
              <a:ln>
                <a:solidFill>
                  <a:srgbClr val="002060"/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rgbClr val="002060"/>
                    </a:solidFill>
                    <a:latin typeface="+mj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Стоимость_КС</c:v>
                </c:pt>
                <c:pt idx="1">
                  <c:v>Стоимость_ДС</c:v>
                </c:pt>
              </c:strCache>
            </c:strRef>
          </c:cat>
          <c:val>
            <c:numRef>
              <c:f>Лист1!$B$2:$B$3</c:f>
              <c:numCache>
                <c:formatCode>#\ ##0.0\ "₽";\-#\ ##0.0\ "₽"</c:formatCode>
                <c:ptCount val="2"/>
                <c:pt idx="0">
                  <c:v>102243.9</c:v>
                </c:pt>
                <c:pt idx="1">
                  <c:v>11382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Пациенты</c:v>
                </c:pt>
              </c:strCache>
            </c:strRef>
          </c:tx>
          <c:spPr>
            <a:solidFill>
              <a:schemeClr val="accent2"/>
            </a:solidFill>
            <a:ln w="25400">
              <a:solidFill>
                <a:schemeClr val="lt1"/>
              </a:solidFill>
            </a:ln>
            <a:effectLst/>
            <a:sp3d contourW="25400">
              <a:contourClr>
                <a:schemeClr val="lt1"/>
              </a:contourClr>
            </a:sp3d>
          </c:spPr>
          <c:invertIfNegative val="0"/>
          <c:dLbls>
            <c:dLbl>
              <c:idx val="0"/>
              <c:layout>
                <c:manualLayout>
                  <c:x val="6.8555683078064769E-2"/>
                  <c:y val="9.1629467748230199E-3"/>
                </c:manualLayout>
              </c:layout>
              <c:spPr>
                <a:solidFill>
                  <a:prstClr val="white"/>
                </a:solidFill>
                <a:ln>
                  <a:solidFill>
                    <a:srgbClr val="002060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800" b="0" i="0" u="none" strike="noStrike" kern="1200" baseline="0">
                      <a:solidFill>
                        <a:srgbClr val="C00000"/>
                      </a:solidFill>
                      <a:latin typeface="+mj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3818802297216137"/>
                      <c:h val="8.984016790558845E-2"/>
                    </c:manualLayout>
                  </c15:layout>
                </c:ext>
              </c:extLst>
            </c:dLbl>
            <c:dLbl>
              <c:idx val="1"/>
              <c:spPr>
                <a:solidFill>
                  <a:prstClr val="white"/>
                </a:solidFill>
                <a:ln>
                  <a:solidFill>
                    <a:srgbClr val="002060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800" b="0" i="0" u="none" strike="noStrike" kern="1200" baseline="0">
                      <a:solidFill>
                        <a:srgbClr val="C00000"/>
                      </a:solidFill>
                      <a:latin typeface="+mj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</c:extLst>
            </c:dLbl>
            <c:spPr>
              <a:solidFill>
                <a:prstClr val="white"/>
              </a:solidFill>
              <a:ln>
                <a:solidFill>
                  <a:srgbClr val="002060"/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rgbClr val="C00000"/>
                    </a:solidFill>
                    <a:latin typeface="+mj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Стоимость_КС</c:v>
                </c:pt>
                <c:pt idx="1">
                  <c:v>Стоимость_ДС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433</c:v>
                </c:pt>
                <c:pt idx="1">
                  <c:v>493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shape val="box"/>
        <c:axId val="484466288"/>
        <c:axId val="484466680"/>
        <c:axId val="0"/>
      </c:bar3DChart>
      <c:catAx>
        <c:axId val="4844662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rgbClr val="002060"/>
                </a:solidFill>
                <a:latin typeface="+mj-lt"/>
                <a:ea typeface="+mn-ea"/>
                <a:cs typeface="+mn-cs"/>
              </a:defRPr>
            </a:pPr>
            <a:endParaRPr lang="ru-RU"/>
          </a:p>
        </c:txPr>
        <c:crossAx val="484466680"/>
        <c:crosses val="autoZero"/>
        <c:auto val="1"/>
        <c:lblAlgn val="ctr"/>
        <c:lblOffset val="100"/>
        <c:noMultiLvlLbl val="0"/>
      </c:catAx>
      <c:valAx>
        <c:axId val="48446668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\ ##0.0\ &quot;₽&quot;;\-#\ ##0.0\ &quot;₽&quot;" sourceLinked="1"/>
        <c:majorTickMark val="out"/>
        <c:minorTickMark val="none"/>
        <c:tickLblPos val="nextTo"/>
        <c:crossAx val="4844662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rgbClr val="002060"/>
              </a:solidFill>
              <a:latin typeface="+mj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>
      <a:outerShdw blurRad="50800" dist="38100" dir="2700000" algn="tl" rotWithShape="0">
        <a:prstClr val="black">
          <a:alpha val="40000"/>
        </a:prstClr>
      </a:outerShdw>
    </a:effectLst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0.31591</cdr:x>
      <cdr:y>0.42845</cdr:y>
    </cdr:from>
    <cdr:to>
      <cdr:x>0.70954</cdr:x>
      <cdr:y>0.58195</cdr:y>
    </cdr:to>
    <cdr:sp macro="" textlink="">
      <cdr:nvSpPr>
        <cdr:cNvPr id="2" name="Скругленный прямоугольник 1"/>
        <cdr:cNvSpPr/>
      </cdr:nvSpPr>
      <cdr:spPr>
        <a:xfrm xmlns:a="http://schemas.openxmlformats.org/drawingml/2006/main">
          <a:off x="1801955" y="2375355"/>
          <a:ext cx="2245258" cy="851026"/>
        </a:xfrm>
        <a:prstGeom xmlns:a="http://schemas.openxmlformats.org/drawingml/2006/main" prst="round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anchor="ctr"/>
        <a:lstStyle xmlns:a="http://schemas.openxmlformats.org/drawingml/2006/main"/>
        <a:p xmlns:a="http://schemas.openxmlformats.org/drawingml/2006/main">
          <a:pPr algn="ctr"/>
          <a:r>
            <a:rPr lang="ru-RU" sz="3600" dirty="0" smtClean="0">
              <a:solidFill>
                <a:srgbClr val="002060"/>
              </a:solidFill>
              <a:latin typeface="+mj-lt"/>
            </a:rPr>
            <a:t>23 КСГ</a:t>
          </a:r>
        </a:p>
        <a:p xmlns:a="http://schemas.openxmlformats.org/drawingml/2006/main">
          <a:endParaRPr lang="ru-RU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0.2794</cdr:x>
      <cdr:y>0.30877</cdr:y>
    </cdr:from>
    <cdr:to>
      <cdr:x>0.69049</cdr:x>
      <cdr:y>0.60808</cdr:y>
    </cdr:to>
    <cdr:sp macro="" textlink="">
      <cdr:nvSpPr>
        <cdr:cNvPr id="2" name="Скругленный прямоугольник 1"/>
        <cdr:cNvSpPr/>
      </cdr:nvSpPr>
      <cdr:spPr>
        <a:xfrm xmlns:a="http://schemas.openxmlformats.org/drawingml/2006/main">
          <a:off x="1593697" y="1711854"/>
          <a:ext cx="2344857" cy="1659383"/>
        </a:xfrm>
        <a:prstGeom xmlns:a="http://schemas.openxmlformats.org/drawingml/2006/main" prst="round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anchor="ctr"/>
        <a:lstStyle xmlns:a="http://schemas.openxmlformats.org/drawingml/2006/main"/>
        <a:p xmlns:a="http://schemas.openxmlformats.org/drawingml/2006/main">
          <a:pPr algn="ctr"/>
          <a:r>
            <a:rPr lang="ru-RU" sz="2000" dirty="0" smtClean="0">
              <a:solidFill>
                <a:srgbClr val="002060"/>
              </a:solidFill>
              <a:latin typeface="+mj-lt"/>
            </a:rPr>
            <a:t>Оказана помощь </a:t>
          </a:r>
          <a:r>
            <a:rPr lang="ru-RU" sz="3600" dirty="0" smtClean="0">
              <a:solidFill>
                <a:srgbClr val="002060"/>
              </a:solidFill>
              <a:latin typeface="+mj-lt"/>
            </a:rPr>
            <a:t>97 </a:t>
          </a:r>
        </a:p>
        <a:p xmlns:a="http://schemas.openxmlformats.org/drawingml/2006/main">
          <a:pPr algn="ctr"/>
          <a:r>
            <a:rPr lang="ru-RU" sz="2000" dirty="0" smtClean="0">
              <a:solidFill>
                <a:srgbClr val="002060"/>
              </a:solidFill>
              <a:latin typeface="+mj-lt"/>
            </a:rPr>
            <a:t>пациентам</a:t>
          </a:r>
        </a:p>
        <a:p xmlns:a="http://schemas.openxmlformats.org/drawingml/2006/main">
          <a:endParaRPr lang="ru-RU" sz="20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0.31591</cdr:x>
      <cdr:y>0.26143</cdr:y>
    </cdr:from>
    <cdr:to>
      <cdr:x>0.70954</cdr:x>
      <cdr:y>0.73485</cdr:y>
    </cdr:to>
    <cdr:sp macro="" textlink="">
      <cdr:nvSpPr>
        <cdr:cNvPr id="2" name="Скругленный прямоугольник 1"/>
        <cdr:cNvSpPr/>
      </cdr:nvSpPr>
      <cdr:spPr>
        <a:xfrm xmlns:a="http://schemas.openxmlformats.org/drawingml/2006/main">
          <a:off x="1801950" y="1449388"/>
          <a:ext cx="2245265" cy="2624666"/>
        </a:xfrm>
        <a:prstGeom xmlns:a="http://schemas.openxmlformats.org/drawingml/2006/main" prst="round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anchor="ctr"/>
        <a:lstStyle xmlns:a="http://schemas.openxmlformats.org/drawingml/2006/main"/>
        <a:p xmlns:a="http://schemas.openxmlformats.org/drawingml/2006/main">
          <a:pPr algn="ctr"/>
          <a:r>
            <a:rPr lang="ru-RU" sz="4800" u="sng" dirty="0" smtClean="0">
              <a:solidFill>
                <a:srgbClr val="FF0000"/>
              </a:solidFill>
              <a:latin typeface="+mj-lt"/>
            </a:rPr>
            <a:t>147</a:t>
          </a:r>
        </a:p>
        <a:p xmlns:a="http://schemas.openxmlformats.org/drawingml/2006/main">
          <a:pPr algn="ctr"/>
          <a:r>
            <a:rPr lang="ru-RU" sz="4400" dirty="0" smtClean="0">
              <a:solidFill>
                <a:srgbClr val="002060"/>
              </a:solidFill>
              <a:latin typeface="+mj-lt"/>
            </a:rPr>
            <a:t>23 657 </a:t>
          </a:r>
          <a:r>
            <a:rPr lang="ru-RU" sz="2400" dirty="0" err="1" smtClean="0">
              <a:solidFill>
                <a:srgbClr val="002060"/>
              </a:solidFill>
              <a:latin typeface="+mj-lt"/>
            </a:rPr>
            <a:t>тыс.р</a:t>
          </a:r>
          <a:r>
            <a:rPr lang="ru-RU" sz="2400" dirty="0" smtClean="0">
              <a:solidFill>
                <a:srgbClr val="002060"/>
              </a:solidFill>
              <a:latin typeface="+mj-lt"/>
            </a:rPr>
            <a:t>. </a:t>
          </a:r>
        </a:p>
        <a:p xmlns:a="http://schemas.openxmlformats.org/drawingml/2006/main">
          <a:r>
            <a:rPr lang="ru-RU" dirty="0" smtClean="0"/>
            <a:t>25</a:t>
          </a:r>
          <a:endParaRPr lang="ru-RU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8EF49C-DBA6-48C7-8AD6-74FFFE393A2C}" type="datetimeFigureOut">
              <a:rPr lang="ru-RU" smtClean="0"/>
              <a:t>01.06.2022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BE4942-06ED-4875-B351-051313F278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141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B4EEE5-7004-484C-B58F-D89666BF2911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02059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B4EEE5-7004-484C-B58F-D89666BF2911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7703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B4EEE5-7004-484C-B58F-D89666BF2911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2930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B4EEE5-7004-484C-B58F-D89666BF2911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3450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37957-D8C2-4B9B-8B19-748DE764C49D}" type="datetime1">
              <a:rPr lang="ru-RU" smtClean="0"/>
              <a:t>01.06.2022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ED6A8-A373-4969-A30D-EDCA91E5B6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442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D2A9C-43CE-4A83-83EC-7AD71B40D69E}" type="datetime1">
              <a:rPr lang="ru-RU" smtClean="0"/>
              <a:t>01.06.2022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ED6A8-A373-4969-A30D-EDCA91E5B6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614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1C498-74FA-45E5-AB72-0F7B9C0DA53B}" type="datetime1">
              <a:rPr lang="ru-RU" smtClean="0"/>
              <a:t>01.06.2022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ED6A8-A373-4969-A30D-EDCA91E5B6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2975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197B9-1A72-4B6E-A27D-680B7AA97B48}" type="datetime1">
              <a:rPr lang="ru-RU" smtClean="0"/>
              <a:t>01.06.2022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ED6A8-A373-4969-A30D-EDCA91E5B6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6908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7D0CC-4330-42D9-B82F-3108B4FC111A}" type="datetime1">
              <a:rPr lang="ru-RU" smtClean="0"/>
              <a:t>01.06.2022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ED6A8-A373-4969-A30D-EDCA91E5B6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CAAFF-8705-47E0-A5DD-9B5ED2790541}" type="datetime1">
              <a:rPr lang="ru-RU" smtClean="0"/>
              <a:t>01.06.2022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ED6A8-A373-4969-A30D-EDCA91E5B6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82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94CC9-1AE9-4EAE-A190-EDC77396C22D}" type="datetime1">
              <a:rPr lang="ru-RU" smtClean="0"/>
              <a:t>01.06.2022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ED6A8-A373-4969-A30D-EDCA91E5B6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701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C9DA3-9B31-460C-A25B-E80B9FC4244C}" type="datetime1">
              <a:rPr lang="ru-RU" smtClean="0"/>
              <a:t>01.06.2022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ED6A8-A373-4969-A30D-EDCA91E5B6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3230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7664E-4400-4585-B7C9-2CF2A453DF38}" type="datetime1">
              <a:rPr lang="ru-RU" smtClean="0"/>
              <a:t>01.06.2022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ED6A8-A373-4969-A30D-EDCA91E5B6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024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86EB9-5DCD-40D6-876A-F06B0523C4CA}" type="datetime1">
              <a:rPr lang="ru-RU" smtClean="0"/>
              <a:t>01.06.2022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ED6A8-A373-4969-A30D-EDCA91E5B6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7214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2E01-05B0-41BE-9BC1-835C6B4AC6E8}" type="datetime1">
              <a:rPr lang="ru-RU" smtClean="0"/>
              <a:t>01.06.2022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ED6A8-A373-4969-A30D-EDCA91E5B6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6583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B7ABA-7616-491D-9635-05EE981BF89B}" type="datetime1">
              <a:rPr lang="ru-RU" smtClean="0"/>
              <a:t>01.06.2022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9ED6A8-A373-4969-A30D-EDCA91E5B6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432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3085" y="1122362"/>
            <a:ext cx="11461687" cy="2687637"/>
          </a:xfrm>
        </p:spPr>
        <p:txBody>
          <a:bodyPr anchor="b"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/>
            </a:r>
            <a:br>
              <a:rPr lang="ru-RU" sz="3200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>"</a:t>
            </a:r>
            <a:r>
              <a:rPr lang="ru-RU" sz="4000" dirty="0">
                <a:solidFill>
                  <a:srgbClr val="002060"/>
                </a:solidFill>
              </a:rPr>
              <a:t>О медицинской помощи </a:t>
            </a:r>
            <a:r>
              <a:rPr lang="ru-RU" sz="4000" dirty="0" smtClean="0">
                <a:solidFill>
                  <a:srgbClr val="002060"/>
                </a:solidFill>
              </a:rPr>
              <a:t/>
            </a:r>
            <a:br>
              <a:rPr lang="ru-RU" sz="4000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>пациентам </a:t>
            </a:r>
            <a:r>
              <a:rPr lang="ru-RU" sz="4000" dirty="0">
                <a:solidFill>
                  <a:srgbClr val="002060"/>
                </a:solidFill>
              </a:rPr>
              <a:t>с редкими (</a:t>
            </a:r>
            <a:r>
              <a:rPr lang="ru-RU" sz="4000" dirty="0" err="1" smtClean="0">
                <a:solidFill>
                  <a:srgbClr val="002060"/>
                </a:solidFill>
              </a:rPr>
              <a:t>орфанными</a:t>
            </a:r>
            <a:r>
              <a:rPr lang="ru-RU" sz="4000" dirty="0" smtClean="0">
                <a:solidFill>
                  <a:srgbClr val="002060"/>
                </a:solidFill>
              </a:rPr>
              <a:t>) заболеваниями </a:t>
            </a:r>
            <a:br>
              <a:rPr lang="ru-RU" sz="4000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>в </a:t>
            </a:r>
            <a:r>
              <a:rPr lang="ru-RU" sz="4000" dirty="0">
                <a:solidFill>
                  <a:srgbClr val="002060"/>
                </a:solidFill>
              </a:rPr>
              <a:t>Ханты-Мансийском автономном округе – Югре</a:t>
            </a:r>
            <a:r>
              <a:rPr lang="ru-RU" sz="4000" dirty="0" smtClean="0">
                <a:solidFill>
                  <a:srgbClr val="002060"/>
                </a:solidFill>
              </a:rPr>
              <a:t>".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38652" y="4148667"/>
            <a:ext cx="3576119" cy="1269999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dirty="0" smtClean="0">
                <a:solidFill>
                  <a:srgbClr val="002060"/>
                </a:solidFill>
                <a:latin typeface="+mj-lt"/>
              </a:rPr>
              <a:t>Докладчик: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dirty="0" smtClean="0">
                <a:solidFill>
                  <a:srgbClr val="002060"/>
                </a:solidFill>
                <a:latin typeface="+mj-lt"/>
              </a:rPr>
              <a:t>Директор ТФОМС Югры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dirty="0" smtClean="0">
                <a:solidFill>
                  <a:srgbClr val="002060"/>
                </a:solidFill>
                <a:latin typeface="+mj-lt"/>
              </a:rPr>
              <a:t>А.П. Фучежи</a:t>
            </a:r>
            <a:endParaRPr lang="ru-RU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0576" y="1"/>
            <a:ext cx="938865" cy="9388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5029200" y="5960533"/>
            <a:ext cx="2150533" cy="5503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err="1" smtClean="0">
                <a:solidFill>
                  <a:srgbClr val="002060"/>
                </a:solidFill>
                <a:latin typeface="+mj-lt"/>
              </a:rPr>
              <a:t>Г.Ханты-Мансийск</a:t>
            </a:r>
            <a:r>
              <a:rPr lang="ru-RU" sz="1000" dirty="0" smtClean="0">
                <a:solidFill>
                  <a:srgbClr val="002060"/>
                </a:solidFill>
                <a:latin typeface="+mj-lt"/>
              </a:rPr>
              <a:t>, 2022</a:t>
            </a:r>
            <a:endParaRPr lang="ru-RU" sz="1000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9113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2060"/>
                </a:solidFill>
              </a:rPr>
              <a:t>БЛАГОДАРЮ ЗА ВНИМАНИЕ!</a:t>
            </a:r>
            <a:endParaRPr lang="ru-RU" sz="4800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0576" y="1"/>
            <a:ext cx="938865" cy="9388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3969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5600" y="1"/>
            <a:ext cx="10778067" cy="938865"/>
          </a:xfrm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b">
            <a:normAutofit/>
          </a:bodyPr>
          <a:lstStyle/>
          <a:p>
            <a:r>
              <a:rPr lang="ru-RU" sz="3200" dirty="0">
                <a:solidFill>
                  <a:srgbClr val="002060"/>
                </a:solidFill>
              </a:rPr>
              <a:t>2021.Количество </a:t>
            </a:r>
            <a:r>
              <a:rPr lang="ru-RU" sz="3200" dirty="0">
                <a:solidFill>
                  <a:srgbClr val="FF0000"/>
                </a:solidFill>
              </a:rPr>
              <a:t>Пациентов.</a:t>
            </a:r>
            <a:r>
              <a:rPr lang="ru-RU" sz="3200" dirty="0">
                <a:solidFill>
                  <a:srgbClr val="002060"/>
                </a:solidFill>
              </a:rPr>
              <a:t> </a:t>
            </a:r>
            <a:endParaRPr lang="ru-RU" sz="3200" dirty="0"/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/>
          </p:nvPr>
        </p:nvGraphicFramePr>
        <p:xfrm>
          <a:off x="355600" y="1033463"/>
          <a:ext cx="11539538" cy="538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ED6A8-A373-4969-A30D-EDCA91E5B694}" type="slidenum">
              <a:rPr lang="ru-RU" smtClean="0"/>
              <a:t>2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0576" y="1"/>
            <a:ext cx="938865" cy="9388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4402667" y="2243665"/>
            <a:ext cx="34798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rgbClr val="002060"/>
                </a:solidFill>
                <a:latin typeface="+mj-lt"/>
              </a:rPr>
              <a:t>Высокозатратные</a:t>
            </a:r>
            <a:r>
              <a:rPr lang="ru-RU" dirty="0" smtClean="0">
                <a:solidFill>
                  <a:srgbClr val="002060"/>
                </a:solidFill>
                <a:latin typeface="+mj-lt"/>
              </a:rPr>
              <a:t> нозологии</a:t>
            </a:r>
            <a:endParaRPr lang="ru-RU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793067" y="4775200"/>
            <a:ext cx="2717800" cy="457200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rgbClr val="002060"/>
                </a:solidFill>
                <a:latin typeface="+mj-lt"/>
              </a:rPr>
              <a:t>Орфанные</a:t>
            </a:r>
            <a:r>
              <a:rPr lang="ru-RU" dirty="0" smtClean="0">
                <a:solidFill>
                  <a:srgbClr val="002060"/>
                </a:solidFill>
                <a:latin typeface="+mj-lt"/>
              </a:rPr>
              <a:t> заболевания</a:t>
            </a:r>
            <a:endParaRPr lang="ru-RU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4933" y="1617133"/>
            <a:ext cx="1803400" cy="821267"/>
          </a:xfrm>
          <a:prstGeom prst="rect">
            <a:avLst/>
          </a:prstGeom>
          <a:noFill/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2 636 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человек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605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7134" y="1"/>
            <a:ext cx="10820400" cy="938865"/>
          </a:xfrm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b"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2021. Специализированная медицинская помощь.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7133" y="1083733"/>
            <a:ext cx="11497733" cy="5376334"/>
          </a:xfrm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rgbClr val="002060"/>
                </a:solidFill>
                <a:latin typeface="+mj-lt"/>
              </a:rPr>
              <a:t>Наиболее </a:t>
            </a:r>
            <a:r>
              <a:rPr lang="ru-RU" sz="3200" u="sng" dirty="0">
                <a:solidFill>
                  <a:srgbClr val="002060"/>
                </a:solidFill>
                <a:latin typeface="+mj-lt"/>
              </a:rPr>
              <a:t>часто связано с</a:t>
            </a:r>
            <a:r>
              <a:rPr lang="ru-RU" sz="3200" dirty="0">
                <a:solidFill>
                  <a:srgbClr val="002060"/>
                </a:solidFill>
                <a:latin typeface="+mj-lt"/>
              </a:rPr>
              <a:t>:</a:t>
            </a:r>
          </a:p>
          <a:p>
            <a:pPr lvl="0"/>
            <a:r>
              <a:rPr lang="ru-RU" sz="3200" dirty="0">
                <a:solidFill>
                  <a:srgbClr val="002060"/>
                </a:solidFill>
                <a:latin typeface="+mj-lt"/>
              </a:rPr>
              <a:t>госпитализацией пациента в целях установления точного диагноза;</a:t>
            </a:r>
          </a:p>
          <a:p>
            <a:pPr lvl="0"/>
            <a:r>
              <a:rPr lang="ru-RU" sz="3200" dirty="0">
                <a:solidFill>
                  <a:srgbClr val="002060"/>
                </a:solidFill>
                <a:latin typeface="+mj-lt"/>
              </a:rPr>
              <a:t>индивидуального подбора препарата на начальных этапах его применения либо при развитии осложнений для их коррекции;</a:t>
            </a:r>
          </a:p>
          <a:p>
            <a:pPr lvl="0"/>
            <a:r>
              <a:rPr lang="ru-RU" sz="3200" dirty="0">
                <a:solidFill>
                  <a:srgbClr val="002060"/>
                </a:solidFill>
                <a:latin typeface="+mj-lt"/>
              </a:rPr>
              <a:t>в случае необходимости медицинского наблюдения при введении определенных препаратов (инъекционные формы).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rgbClr val="002060"/>
                </a:solidFill>
                <a:latin typeface="+mj-lt"/>
              </a:rPr>
              <a:t>	</a:t>
            </a:r>
            <a:r>
              <a:rPr lang="ru-RU" sz="3200" i="1" dirty="0" smtClean="0">
                <a:solidFill>
                  <a:srgbClr val="002060"/>
                </a:solidFill>
                <a:latin typeface="+mj-lt"/>
              </a:rPr>
              <a:t>Специализированная </a:t>
            </a:r>
            <a:r>
              <a:rPr lang="ru-RU" sz="3200" i="1" dirty="0">
                <a:solidFill>
                  <a:srgbClr val="002060"/>
                </a:solidFill>
                <a:latin typeface="+mj-lt"/>
              </a:rPr>
              <a:t>медицинская помощь данной категории пациентов оказывается в условиях круглосуточного и дневного стационаров, за счет средств </a:t>
            </a:r>
            <a:r>
              <a:rPr lang="ru-RU" sz="3200" i="1" u="sng" dirty="0">
                <a:solidFill>
                  <a:srgbClr val="FF0000"/>
                </a:solidFill>
                <a:latin typeface="+mj-lt"/>
              </a:rPr>
              <a:t>обязательного медицинского страхования</a:t>
            </a:r>
            <a:r>
              <a:rPr lang="ru-RU" sz="3200" i="1" u="sng" dirty="0">
                <a:solidFill>
                  <a:srgbClr val="002060"/>
                </a:solidFill>
                <a:latin typeface="+mj-lt"/>
              </a:rPr>
              <a:t>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ED6A8-A373-4969-A30D-EDCA91E5B694}" type="slidenum">
              <a:rPr lang="ru-RU" smtClean="0"/>
              <a:t>3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0576" y="1"/>
            <a:ext cx="938865" cy="9388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510002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64" y="1"/>
            <a:ext cx="10827945" cy="938865"/>
          </a:xfrm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b">
            <a:no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2021.Количество </a:t>
            </a:r>
            <a:r>
              <a:rPr lang="ru-RU" sz="2800" dirty="0" smtClean="0">
                <a:solidFill>
                  <a:srgbClr val="FF0000"/>
                </a:solidFill>
              </a:rPr>
              <a:t>тарифов КСГ</a:t>
            </a:r>
            <a:r>
              <a:rPr lang="ru-RU" sz="2800" dirty="0" smtClean="0">
                <a:solidFill>
                  <a:srgbClr val="002060"/>
                </a:solidFill>
              </a:rPr>
              <a:t>. Круглосуточный и Дневной стационар.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FBB30-67EF-41E0-8336-0AEBC1093348}" type="slidenum">
              <a:rPr lang="ru-RU" smtClean="0">
                <a:solidFill>
                  <a:srgbClr val="002060"/>
                </a:solidFill>
              </a:rPr>
              <a:t>4</a:t>
            </a:fld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0576" y="1"/>
            <a:ext cx="938865" cy="9388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17" name="Объект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5364903"/>
              </p:ext>
            </p:extLst>
          </p:nvPr>
        </p:nvGraphicFramePr>
        <p:xfrm>
          <a:off x="298450" y="938213"/>
          <a:ext cx="5703998" cy="55440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4" name="Диаграмма 23"/>
          <p:cNvGraphicFramePr/>
          <p:nvPr>
            <p:extLst>
              <p:ext uri="{D42A27DB-BD31-4B8C-83A1-F6EECF244321}">
                <p14:modId xmlns:p14="http://schemas.microsoft.com/office/powerpoint/2010/main" val="874701600"/>
              </p:ext>
            </p:extLst>
          </p:nvPr>
        </p:nvGraphicFramePr>
        <p:xfrm>
          <a:off x="6126315" y="938213"/>
          <a:ext cx="5742777" cy="55440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6" name="Скругленный прямоугольник 25"/>
          <p:cNvSpPr/>
          <p:nvPr/>
        </p:nvSpPr>
        <p:spPr>
          <a:xfrm>
            <a:off x="8012317" y="3168713"/>
            <a:ext cx="2100404" cy="118600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+mj-lt"/>
              </a:rPr>
              <a:t>65 КСГ</a:t>
            </a:r>
            <a:endParaRPr lang="ru-RU" sz="36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4" name="Правая фигурная скобка 3"/>
          <p:cNvSpPr/>
          <p:nvPr/>
        </p:nvSpPr>
        <p:spPr>
          <a:xfrm rot="16200000">
            <a:off x="5824306" y="-438464"/>
            <a:ext cx="475656" cy="7298267"/>
          </a:xfrm>
          <a:prstGeom prst="rightBrace">
            <a:avLst>
              <a:gd name="adj1" fmla="val 132933"/>
              <a:gd name="adj2" fmla="val 50000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376333" y="1769534"/>
            <a:ext cx="1430867" cy="914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+mj-lt"/>
              </a:rPr>
              <a:t>88 КСГ</a:t>
            </a:r>
            <a:endParaRPr lang="ru-RU" sz="3200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62568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64" y="1"/>
            <a:ext cx="10827945" cy="938865"/>
          </a:xfrm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b">
            <a:no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2021.Количество </a:t>
            </a:r>
            <a:r>
              <a:rPr lang="ru-RU" sz="2800" dirty="0" smtClean="0">
                <a:solidFill>
                  <a:srgbClr val="FF0000"/>
                </a:solidFill>
              </a:rPr>
              <a:t>Пациентов.</a:t>
            </a:r>
            <a:r>
              <a:rPr lang="ru-RU" sz="2800" dirty="0" smtClean="0">
                <a:solidFill>
                  <a:srgbClr val="002060"/>
                </a:solidFill>
              </a:rPr>
              <a:t> Круглосуточный и Дневной стационар.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FBB30-67EF-41E0-8336-0AEBC1093348}" type="slidenum">
              <a:rPr lang="ru-RU" smtClean="0"/>
              <a:t>5</a:t>
            </a:fld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0576" y="1"/>
            <a:ext cx="938865" cy="9388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17" name="Объект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2637479"/>
              </p:ext>
            </p:extLst>
          </p:nvPr>
        </p:nvGraphicFramePr>
        <p:xfrm>
          <a:off x="298450" y="938213"/>
          <a:ext cx="5703998" cy="55440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4" name="Диаграмма 23"/>
          <p:cNvGraphicFramePr/>
          <p:nvPr>
            <p:extLst>
              <p:ext uri="{D42A27DB-BD31-4B8C-83A1-F6EECF244321}">
                <p14:modId xmlns:p14="http://schemas.microsoft.com/office/powerpoint/2010/main" val="3005230865"/>
              </p:ext>
            </p:extLst>
          </p:nvPr>
        </p:nvGraphicFramePr>
        <p:xfrm>
          <a:off x="6126315" y="938213"/>
          <a:ext cx="5742777" cy="55440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6" name="Скругленный прямоугольник 25"/>
          <p:cNvSpPr/>
          <p:nvPr/>
        </p:nvSpPr>
        <p:spPr>
          <a:xfrm>
            <a:off x="7874000" y="2717800"/>
            <a:ext cx="2238721" cy="188806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+mj-lt"/>
              </a:rPr>
              <a:t>Оказана помощь 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+mj-lt"/>
              </a:rPr>
              <a:t>436 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+mj-lt"/>
              </a:rPr>
              <a:t>пациентам</a:t>
            </a:r>
            <a:endParaRPr lang="ru-RU" sz="20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20732" y="1388530"/>
            <a:ext cx="2159001" cy="914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+mj-lt"/>
              </a:rPr>
              <a:t>Всего пациентов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+mj-lt"/>
              </a:rPr>
              <a:t>2 636 </a:t>
            </a:r>
            <a:r>
              <a:rPr lang="ru-RU" dirty="0" smtClean="0">
                <a:solidFill>
                  <a:srgbClr val="002060"/>
                </a:solidFill>
                <a:latin typeface="+mj-lt"/>
              </a:rPr>
              <a:t>чел.</a:t>
            </a:r>
            <a:endParaRPr lang="ru-RU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9710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64" y="1"/>
            <a:ext cx="10827945" cy="938865"/>
          </a:xfrm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b">
            <a:no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2021. </a:t>
            </a:r>
            <a:r>
              <a:rPr lang="ru-RU" sz="2400" dirty="0" smtClean="0">
                <a:solidFill>
                  <a:srgbClr val="FF0000"/>
                </a:solidFill>
              </a:rPr>
              <a:t>Финансовое обеспечение</a:t>
            </a:r>
            <a:r>
              <a:rPr lang="ru-RU" sz="2800" dirty="0" smtClean="0">
                <a:solidFill>
                  <a:srgbClr val="002060"/>
                </a:solidFill>
              </a:rPr>
              <a:t>. Круглосуточный и Дневной стационар.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FBB30-67EF-41E0-8336-0AEBC1093348}" type="slidenum">
              <a:rPr lang="ru-RU" smtClean="0"/>
              <a:t>6</a:t>
            </a:fld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0576" y="1"/>
            <a:ext cx="938865" cy="9388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17" name="Объект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7583244"/>
              </p:ext>
            </p:extLst>
          </p:nvPr>
        </p:nvGraphicFramePr>
        <p:xfrm>
          <a:off x="298450" y="938213"/>
          <a:ext cx="5703998" cy="55440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4" name="Диаграмма 23"/>
          <p:cNvGraphicFramePr/>
          <p:nvPr>
            <p:extLst>
              <p:ext uri="{D42A27DB-BD31-4B8C-83A1-F6EECF244321}">
                <p14:modId xmlns:p14="http://schemas.microsoft.com/office/powerpoint/2010/main" val="2257563467"/>
              </p:ext>
            </p:extLst>
          </p:nvPr>
        </p:nvGraphicFramePr>
        <p:xfrm>
          <a:off x="6126315" y="938213"/>
          <a:ext cx="5742777" cy="55440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6" name="Скругленный прямоугольник 25"/>
          <p:cNvSpPr/>
          <p:nvPr/>
        </p:nvSpPr>
        <p:spPr>
          <a:xfrm>
            <a:off x="7849354" y="2455332"/>
            <a:ext cx="2426329" cy="259926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u="sng" dirty="0" smtClean="0">
                <a:solidFill>
                  <a:srgbClr val="FF0000"/>
                </a:solidFill>
                <a:latin typeface="+mj-lt"/>
              </a:rPr>
              <a:t>926</a:t>
            </a:r>
          </a:p>
          <a:p>
            <a:pPr algn="ctr"/>
            <a:r>
              <a:rPr lang="ru-RU" sz="4400" dirty="0" smtClean="0">
                <a:solidFill>
                  <a:srgbClr val="002060"/>
                </a:solidFill>
                <a:latin typeface="+mj-lt"/>
              </a:rPr>
              <a:t>49 882 </a:t>
            </a:r>
            <a:r>
              <a:rPr lang="ru-RU" sz="2400" dirty="0" err="1" smtClean="0">
                <a:solidFill>
                  <a:srgbClr val="002060"/>
                </a:solidFill>
                <a:latin typeface="+mj-lt"/>
              </a:rPr>
              <a:t>тыс.р</a:t>
            </a:r>
            <a:r>
              <a:rPr lang="ru-RU" sz="2400" dirty="0" smtClean="0">
                <a:solidFill>
                  <a:srgbClr val="002060"/>
                </a:solidFill>
                <a:latin typeface="+mj-lt"/>
              </a:rPr>
              <a:t>.</a:t>
            </a:r>
            <a:endParaRPr lang="ru-RU" sz="2000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8572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64" y="1"/>
            <a:ext cx="10827945" cy="938865"/>
          </a:xfrm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b">
            <a:no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2021. </a:t>
            </a:r>
            <a:r>
              <a:rPr lang="ru-RU" sz="2400" dirty="0" smtClean="0">
                <a:solidFill>
                  <a:srgbClr val="FF0000"/>
                </a:solidFill>
              </a:rPr>
              <a:t>СРЕДНЯЯ СТОИМОСТЬ</a:t>
            </a:r>
            <a:r>
              <a:rPr lang="ru-RU" sz="2800" dirty="0" smtClean="0">
                <a:solidFill>
                  <a:srgbClr val="002060"/>
                </a:solidFill>
              </a:rPr>
              <a:t>. Круглосуточный и Дневной стационар.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FBB30-67EF-41E0-8336-0AEBC1093348}" type="slidenum">
              <a:rPr lang="ru-RU" smtClean="0"/>
              <a:t>7</a:t>
            </a:fld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0576" y="1"/>
            <a:ext cx="938865" cy="9388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17" name="Объект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6215500"/>
              </p:ext>
            </p:extLst>
          </p:nvPr>
        </p:nvGraphicFramePr>
        <p:xfrm>
          <a:off x="298450" y="938213"/>
          <a:ext cx="5703998" cy="55440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4" name="Диаграмма 23"/>
          <p:cNvGraphicFramePr/>
          <p:nvPr>
            <p:extLst>
              <p:ext uri="{D42A27DB-BD31-4B8C-83A1-F6EECF244321}">
                <p14:modId xmlns:p14="http://schemas.microsoft.com/office/powerpoint/2010/main" val="3966047284"/>
              </p:ext>
            </p:extLst>
          </p:nvPr>
        </p:nvGraphicFramePr>
        <p:xfrm>
          <a:off x="6126315" y="938213"/>
          <a:ext cx="5742777" cy="55440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67191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5600" y="1"/>
            <a:ext cx="10811933" cy="914399"/>
          </a:xfrm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b">
            <a:normAutofit/>
          </a:bodyPr>
          <a:lstStyle/>
          <a:p>
            <a:r>
              <a:rPr lang="ru-RU" sz="3600" dirty="0">
                <a:solidFill>
                  <a:srgbClr val="002060"/>
                </a:solidFill>
              </a:rPr>
              <a:t>2021. </a:t>
            </a:r>
            <a:r>
              <a:rPr lang="ru-RU" sz="3600" dirty="0" err="1" smtClean="0">
                <a:solidFill>
                  <a:srgbClr val="FF0000"/>
                </a:solidFill>
              </a:rPr>
              <a:t>Орфанные</a:t>
            </a:r>
            <a:r>
              <a:rPr lang="ru-RU" sz="3600" dirty="0" smtClean="0">
                <a:solidFill>
                  <a:srgbClr val="FF0000"/>
                </a:solidFill>
              </a:rPr>
              <a:t> заболевания</a:t>
            </a:r>
            <a:r>
              <a:rPr lang="ru-RU" sz="3600" dirty="0">
                <a:solidFill>
                  <a:srgbClr val="FF0000"/>
                </a:solidFill>
              </a:rPr>
              <a:t>. 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5599" y="1007533"/>
            <a:ext cx="11497733" cy="5486400"/>
          </a:xfrm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sz="3200" u="sng" dirty="0" smtClean="0">
                <a:latin typeface="+mj-lt"/>
              </a:rPr>
              <a:t>КРУГЛОСУТОЧНЫЙ СТАЦИОНАР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r>
              <a:rPr lang="ru-RU" sz="4400" i="1" dirty="0" smtClean="0">
                <a:latin typeface="+mj-lt"/>
              </a:rPr>
              <a:t>	</a:t>
            </a:r>
            <a:r>
              <a:rPr lang="en-US" sz="4400" i="1" dirty="0" smtClean="0">
                <a:solidFill>
                  <a:srgbClr val="002060"/>
                </a:solidFill>
                <a:latin typeface="+mj-lt"/>
              </a:rPr>
              <a:t>D69.3.</a:t>
            </a:r>
            <a:r>
              <a:rPr lang="ru-RU" sz="4400" i="1" dirty="0">
                <a:solidFill>
                  <a:srgbClr val="002060"/>
                </a:solidFill>
                <a:latin typeface="+mj-lt"/>
              </a:rPr>
              <a:t>Идиопатическая </a:t>
            </a:r>
            <a:r>
              <a:rPr lang="ru-RU" sz="4400" i="1" dirty="0" smtClean="0">
                <a:solidFill>
                  <a:srgbClr val="002060"/>
                </a:solidFill>
                <a:latin typeface="+mj-lt"/>
              </a:rPr>
              <a:t>	тромбоцитопеническая пурпура</a:t>
            </a:r>
          </a:p>
          <a:p>
            <a:endParaRPr lang="ru-RU" dirty="0" smtClean="0"/>
          </a:p>
          <a:p>
            <a:r>
              <a:rPr lang="ru-RU" sz="3200" u="sng" dirty="0" smtClean="0">
                <a:latin typeface="+mj-lt"/>
              </a:rPr>
              <a:t>ДНЕВНОЙ СТАЦИОНАР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r>
              <a:rPr lang="ru-RU" sz="4400" i="1" dirty="0" smtClean="0">
                <a:latin typeface="+mj-lt"/>
              </a:rPr>
              <a:t>	</a:t>
            </a:r>
            <a:r>
              <a:rPr lang="ru-RU" sz="4400" i="1" dirty="0" smtClean="0">
                <a:solidFill>
                  <a:srgbClr val="002060"/>
                </a:solidFill>
                <a:latin typeface="+mj-lt"/>
              </a:rPr>
              <a:t>D59.5</a:t>
            </a:r>
            <a:r>
              <a:rPr lang="ru-RU" sz="4400" i="1" dirty="0">
                <a:solidFill>
                  <a:srgbClr val="002060"/>
                </a:solidFill>
                <a:latin typeface="+mj-lt"/>
              </a:rPr>
              <a:t>. Пароксизмальная ночная </a:t>
            </a:r>
            <a:r>
              <a:rPr lang="ru-RU" sz="4400" i="1" dirty="0" smtClean="0">
                <a:solidFill>
                  <a:srgbClr val="002060"/>
                </a:solidFill>
                <a:latin typeface="+mj-lt"/>
              </a:rPr>
              <a:t>	гемоглобинурия </a:t>
            </a:r>
            <a:r>
              <a:rPr lang="ru-RU" sz="4400" i="1" dirty="0">
                <a:solidFill>
                  <a:srgbClr val="002060"/>
                </a:solidFill>
                <a:latin typeface="+mj-lt"/>
              </a:rPr>
              <a:t>(</a:t>
            </a:r>
            <a:r>
              <a:rPr lang="ru-RU" sz="4400" i="1" dirty="0" err="1">
                <a:solidFill>
                  <a:srgbClr val="002060"/>
                </a:solidFill>
                <a:latin typeface="+mj-lt"/>
              </a:rPr>
              <a:t>маркиафавы-микели</a:t>
            </a:r>
            <a:r>
              <a:rPr lang="ru-RU" sz="4400" i="1" dirty="0" smtClean="0">
                <a:solidFill>
                  <a:srgbClr val="002060"/>
                </a:solidFill>
                <a:latin typeface="+mj-lt"/>
              </a:rPr>
              <a:t>)</a:t>
            </a:r>
            <a:endParaRPr lang="ru-RU" sz="4400" i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ED6A8-A373-4969-A30D-EDCA91E5B694}" type="slidenum">
              <a:rPr lang="ru-RU" smtClean="0"/>
              <a:t>8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0576" y="1"/>
            <a:ext cx="938865" cy="9388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563928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5600" y="1"/>
            <a:ext cx="10811933" cy="914399"/>
          </a:xfrm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b">
            <a:normAutofit/>
          </a:bodyPr>
          <a:lstStyle/>
          <a:p>
            <a:r>
              <a:rPr lang="ru-RU" sz="3600" dirty="0">
                <a:solidFill>
                  <a:srgbClr val="002060"/>
                </a:solidFill>
              </a:rPr>
              <a:t>2021. </a:t>
            </a:r>
            <a:r>
              <a:rPr lang="ru-RU" sz="3600" dirty="0" err="1">
                <a:solidFill>
                  <a:srgbClr val="FF0000"/>
                </a:solidFill>
              </a:rPr>
              <a:t>Высокозатратные</a:t>
            </a:r>
            <a:r>
              <a:rPr lang="ru-RU" sz="3600" dirty="0">
                <a:solidFill>
                  <a:srgbClr val="FF0000"/>
                </a:solidFill>
              </a:rPr>
              <a:t> нозологии. 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5599" y="1007533"/>
            <a:ext cx="11497733" cy="5486400"/>
          </a:xfrm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sz="3200" u="sng" dirty="0" smtClean="0">
                <a:latin typeface="+mj-lt"/>
              </a:rPr>
              <a:t>КРУГЛОСУТОЧНЫЙ СТАЦИОНАР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r>
              <a:rPr lang="ru-RU" sz="4400" i="1" dirty="0" smtClean="0">
                <a:latin typeface="+mj-lt"/>
              </a:rPr>
              <a:t>	</a:t>
            </a:r>
            <a:r>
              <a:rPr lang="en-US" sz="4400" i="1" dirty="0">
                <a:solidFill>
                  <a:srgbClr val="002060"/>
                </a:solidFill>
                <a:latin typeface="+mj-lt"/>
              </a:rPr>
              <a:t>G35. </a:t>
            </a:r>
            <a:r>
              <a:rPr lang="ru-RU" sz="4400" i="1" dirty="0">
                <a:solidFill>
                  <a:srgbClr val="002060"/>
                </a:solidFill>
                <a:latin typeface="+mj-lt"/>
              </a:rPr>
              <a:t>Рассеянный </a:t>
            </a:r>
            <a:r>
              <a:rPr lang="ru-RU" sz="4400" i="1" dirty="0" smtClean="0">
                <a:solidFill>
                  <a:srgbClr val="002060"/>
                </a:solidFill>
                <a:latin typeface="+mj-lt"/>
              </a:rPr>
              <a:t>склероз</a:t>
            </a:r>
          </a:p>
          <a:p>
            <a:pPr marL="0" indent="0">
              <a:buNone/>
            </a:pPr>
            <a:endParaRPr lang="ru-RU" sz="4400" i="1" dirty="0">
              <a:solidFill>
                <a:srgbClr val="002060"/>
              </a:solidFill>
              <a:latin typeface="+mj-lt"/>
            </a:endParaRPr>
          </a:p>
          <a:p>
            <a:pPr marL="0" indent="0">
              <a:buNone/>
            </a:pPr>
            <a:endParaRPr lang="ru-RU" dirty="0" smtClean="0"/>
          </a:p>
          <a:p>
            <a:r>
              <a:rPr lang="ru-RU" sz="3200" u="sng" dirty="0" smtClean="0">
                <a:latin typeface="+mj-lt"/>
              </a:rPr>
              <a:t>ДНЕВНОЙ СТАЦИОНАР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r>
              <a:rPr lang="ru-RU" sz="4400" i="1" dirty="0" smtClean="0">
                <a:latin typeface="+mj-lt"/>
              </a:rPr>
              <a:t>	</a:t>
            </a:r>
            <a:r>
              <a:rPr lang="en-US" sz="4400" i="1" dirty="0">
                <a:solidFill>
                  <a:srgbClr val="002060"/>
                </a:solidFill>
                <a:latin typeface="+mj-lt"/>
              </a:rPr>
              <a:t>G35. </a:t>
            </a:r>
            <a:r>
              <a:rPr lang="ru-RU" sz="4400" i="1" dirty="0">
                <a:solidFill>
                  <a:srgbClr val="002060"/>
                </a:solidFill>
                <a:latin typeface="+mj-lt"/>
              </a:rPr>
              <a:t>Рассеянный </a:t>
            </a:r>
            <a:r>
              <a:rPr lang="ru-RU" sz="4400" i="1" dirty="0" smtClean="0">
                <a:solidFill>
                  <a:srgbClr val="002060"/>
                </a:solidFill>
                <a:latin typeface="+mj-lt"/>
              </a:rPr>
              <a:t>склероз</a:t>
            </a:r>
            <a:endParaRPr lang="ru-RU" sz="4400" i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ED6A8-A373-4969-A30D-EDCA91E5B694}" type="slidenum">
              <a:rPr lang="ru-RU" smtClean="0"/>
              <a:t>9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0576" y="1"/>
            <a:ext cx="938865" cy="9388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101733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773</TotalTime>
  <Words>223</Words>
  <Application>Microsoft Office PowerPoint</Application>
  <PresentationFormat>Широкоэкранный</PresentationFormat>
  <Paragraphs>88</Paragraphs>
  <Slides>10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 "О медицинской помощи  пациентам с редкими (орфанными) заболеваниями  в Ханты-Мансийском автономном округе – Югре".</vt:lpstr>
      <vt:lpstr>2021.Количество Пациентов. </vt:lpstr>
      <vt:lpstr>2021. Специализированная медицинская помощь.</vt:lpstr>
      <vt:lpstr>2021.Количество тарифов КСГ. Круглосуточный и Дневной стационар.</vt:lpstr>
      <vt:lpstr>2021.Количество Пациентов. Круглосуточный и Дневной стационар.</vt:lpstr>
      <vt:lpstr>2021. Финансовое обеспечение. Круглосуточный и Дневной стационар.</vt:lpstr>
      <vt:lpstr>2021. СРЕДНЯЯ СТОИМОСТЬ. Круглосуточный и Дневной стационар.</vt:lpstr>
      <vt:lpstr>2021. Орфанные заболевания. </vt:lpstr>
      <vt:lpstr>2021. Высокозатратные нозологии. </vt:lpstr>
      <vt:lpstr>БЛАГОДАРЮ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Количество тарифов КСГ. Круглосуточный и Дневной стационарС</dc:title>
  <dc:creator>Смирнов Владимир Альбертович</dc:creator>
  <cp:lastModifiedBy>Смирнов Владимир Альбертович</cp:lastModifiedBy>
  <cp:revision>54</cp:revision>
  <cp:lastPrinted>2022-05-30T05:12:21Z</cp:lastPrinted>
  <dcterms:created xsi:type="dcterms:W3CDTF">2022-05-24T12:44:24Z</dcterms:created>
  <dcterms:modified xsi:type="dcterms:W3CDTF">2022-06-01T06:14:17Z</dcterms:modified>
</cp:coreProperties>
</file>